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eu-de.dataplatform.cloud.ibm.com/analytics/notebooks/v2/2486bf65-bf9c-4e7d-8ae3-2a96ce9015e0/view?projectid=d6587a5a-40d8-46d6-b04a-2a562a733026&amp;context=cpdaa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Ahmed </a:t>
            </a:r>
            <a:r>
              <a:rPr lang="en-US" dirty="0" err="1">
                <a:solidFill>
                  <a:schemeClr val="bg2"/>
                </a:solidFill>
                <a:latin typeface="Abadi"/>
                <a:ea typeface="SF Pro" pitchFamily="2" charset="0"/>
                <a:cs typeface="SF Pro" pitchFamily="2" charset="0"/>
              </a:rPr>
              <a:t>Bakhit</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2/26/2023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520" y="1491437"/>
            <a:ext cx="4776423" cy="2623363"/>
          </a:xfrm>
          <a:prstGeom prst="rect">
            <a:avLst/>
          </a:prstGeom>
        </p:spPr>
        <p:txBody>
          <a:bodyPr/>
          <a:lstStyle/>
          <a:p>
            <a:r>
              <a:rPr lang="en-US" sz="2000" dirty="0">
                <a:solidFill>
                  <a:schemeClr val="accent3">
                    <a:lumMod val="25000"/>
                  </a:schemeClr>
                </a:solidFill>
                <a:latin typeface="Abadi" panose="020B0604020104020204" pitchFamily="34" charset="0"/>
              </a:rPr>
              <a:t>After conducting exploratory data analysis, we identified the training labels. Our analysis involved calculating the number of launches that occurred at each site, as well as the number and frequency of launches for each orbit type. We then created a landing outcome label based on the outcome column, and finally exported the results to a csv file.</a:t>
            </a:r>
          </a:p>
          <a:p>
            <a:r>
              <a:rPr lang="en-US" sz="2000" dirty="0"/>
              <a:t>Here’s the link </a:t>
            </a:r>
            <a:r>
              <a:rPr lang="en-US" sz="1800" dirty="0"/>
              <a:t>: https://eu-de.dataplatform.cloud.ibm.com/analytics/notebooks/v2/b3e03f7d-5794-4f7b-ab01-025b237af860/view?projectid=d6587a5a-40d8-46d6-b04a-2a562a733026&amp;context=cpdaas</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a:extLst>
              <a:ext uri="{FF2B5EF4-FFF2-40B4-BE49-F238E27FC236}">
                <a16:creationId xmlns:a16="http://schemas.microsoft.com/office/drawing/2014/main" id="{686D9747-C9EC-9D17-F2FB-CB6CC6F38437}"/>
              </a:ext>
            </a:extLst>
          </p:cNvPr>
          <p:cNvPicPr>
            <a:picLocks noChangeAspect="1"/>
          </p:cNvPicPr>
          <p:nvPr/>
        </p:nvPicPr>
        <p:blipFill>
          <a:blip r:embed="rId3"/>
          <a:stretch>
            <a:fillRect/>
          </a:stretch>
        </p:blipFill>
        <p:spPr>
          <a:xfrm>
            <a:off x="6027811" y="1491437"/>
            <a:ext cx="5410669" cy="413039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000" b="0" i="0" dirty="0">
                <a:solidFill>
                  <a:srgbClr val="374151"/>
                </a:solidFill>
                <a:effectLst/>
                <a:latin typeface="Söhne"/>
              </a:rPr>
              <a:t>Our data exploration involved visualizing several aspects of the data. We examined the relationship between flight number and launch site, as well as between payload and launch site. We also analyzed the success rates of each orbit type and the relationship between flight number and orbit type. Additionally, we investigated the yearly trend in launch success</a:t>
            </a:r>
            <a:r>
              <a:rPr lang="en-US" b="0" i="0" dirty="0">
                <a:solidFill>
                  <a:srgbClr val="374151"/>
                </a:solidFill>
                <a:effectLst/>
                <a:latin typeface="Söhne"/>
              </a:rPr>
              <a:t>. </a:t>
            </a:r>
            <a:r>
              <a:rPr lang="en-US" sz="1800" b="0" i="0" dirty="0">
                <a:solidFill>
                  <a:srgbClr val="374151"/>
                </a:solidFill>
                <a:effectLst/>
                <a:latin typeface="Söhne"/>
              </a:rPr>
              <a:t>Link: </a:t>
            </a:r>
            <a:r>
              <a:rPr lang="en-US" sz="1800" dirty="0">
                <a:hlinkClick r:id="rId3"/>
              </a:rPr>
              <a:t>Data </a:t>
            </a:r>
            <a:r>
              <a:rPr lang="en-US" sz="1800" dirty="0" err="1">
                <a:hlinkClick r:id="rId3"/>
              </a:rPr>
              <a:t>Visulization</a:t>
            </a:r>
            <a:r>
              <a:rPr lang="en-US" sz="1800" dirty="0">
                <a:hlinkClick r:id="rId3"/>
              </a:rPr>
              <a:t> - IBM Watson Studio</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7385E536-403D-0D8D-E40A-00AED2702A34}"/>
              </a:ext>
            </a:extLst>
          </p:cNvPr>
          <p:cNvPicPr>
            <a:picLocks noChangeAspect="1"/>
          </p:cNvPicPr>
          <p:nvPr/>
        </p:nvPicPr>
        <p:blipFill>
          <a:blip r:embed="rId4"/>
          <a:stretch>
            <a:fillRect/>
          </a:stretch>
        </p:blipFill>
        <p:spPr>
          <a:xfrm>
            <a:off x="5804321" y="3324886"/>
            <a:ext cx="5820902" cy="3213236"/>
          </a:xfrm>
          <a:prstGeom prst="rect">
            <a:avLst/>
          </a:prstGeom>
        </p:spPr>
      </p:pic>
      <p:pic>
        <p:nvPicPr>
          <p:cNvPr id="8" name="Picture 7">
            <a:extLst>
              <a:ext uri="{FF2B5EF4-FFF2-40B4-BE49-F238E27FC236}">
                <a16:creationId xmlns:a16="http://schemas.microsoft.com/office/drawing/2014/main" id="{618CA128-311F-3C23-FE59-58FEE843F4D5}"/>
              </a:ext>
            </a:extLst>
          </p:cNvPr>
          <p:cNvPicPr>
            <a:picLocks noChangeAspect="1"/>
          </p:cNvPicPr>
          <p:nvPr/>
        </p:nvPicPr>
        <p:blipFill>
          <a:blip r:embed="rId5"/>
          <a:stretch>
            <a:fillRect/>
          </a:stretch>
        </p:blipFill>
        <p:spPr>
          <a:xfrm>
            <a:off x="566777" y="3287916"/>
            <a:ext cx="4777181" cy="328717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000" b="0" i="0" dirty="0">
                <a:solidFill>
                  <a:srgbClr val="374151"/>
                </a:solidFill>
                <a:effectLst/>
                <a:latin typeface="Söhne"/>
              </a:rPr>
              <a:t>In this analysis, we loaded the SpaceX dataset into a PostgreSQL database within the </a:t>
            </a:r>
            <a:r>
              <a:rPr lang="en-US" sz="2000" b="0" i="0" dirty="0" err="1">
                <a:solidFill>
                  <a:srgbClr val="374151"/>
                </a:solidFill>
                <a:effectLst/>
                <a:latin typeface="Söhne"/>
              </a:rPr>
              <a:t>Jupyter</a:t>
            </a:r>
            <a:r>
              <a:rPr lang="en-US" sz="2000" b="0" i="0" dirty="0">
                <a:solidFill>
                  <a:srgbClr val="374151"/>
                </a:solidFill>
                <a:effectLst/>
                <a:latin typeface="Söhne"/>
              </a:rPr>
              <a:t> notebook environment. We utilized SQL for exploratory data analysis and gained insight from the data by writing queries. Some of the queries included determining the unique names of launch sites, the total payload mass carried by boosters launched by NASA (CRS), the average payload mass carried by booster version F9 v1.1, the total number of successful and failed mission outcomes, and identifying failed landing outcomes in drone ship, along with their corresponding booster version and launch site names.</a:t>
            </a:r>
            <a:endParaRPr lang="en-US" sz="2000" dirty="0"/>
          </a:p>
          <a:p>
            <a:r>
              <a:rPr lang="en-US" sz="2000" dirty="0"/>
              <a:t>Link: https://eu-de.dataplatform.cloud.ibm.com/analytics/notebooks/v2/792b7204-c492-4492-87fa-6b25f057ea83/view?projectid=d6587a5a-40d8-46d6-b04a-2a562a733026&amp;context=cpdaas</a:t>
            </a:r>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000" b="0" i="0" dirty="0">
                <a:solidFill>
                  <a:srgbClr val="374151"/>
                </a:solidFill>
                <a:effectLst/>
                <a:latin typeface="Söhne"/>
              </a:rPr>
              <a:t>In this analysis, we utilized folium maps to mark all launch sites, and added map objects such as markers, circles, and lines to indicate the success or failure of launches for each site. We assigned the launch outcomes (failure or success) to class 0 and 1, respectively. By using color-labeled marker clusters, we were able to identify launch sites that had a relatively high success rate. Additionally, we calculated the distances between each launch site and its proximities, and answered questions such as whether launch sites were near railways, highways, and coastlines, and whether they kept a certain distance away from cities.</a:t>
            </a:r>
            <a:endParaRPr lang="en-US" sz="2000" dirty="0"/>
          </a:p>
          <a:p>
            <a:r>
              <a:rPr lang="en-US" sz="2000" dirty="0"/>
              <a:t>Link: https://eu-de.dataplatform.cloud.ibm.com/analytics/notebook5a-40d8-46d6-b04a-2a562a733026&amp;context=cpdaass/v2/e0b9ecc1-fa05-45b8-beed-0079b0c57e61/view?projectid=d6587a</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l">
              <a:buNone/>
            </a:pPr>
            <a:r>
              <a:rPr lang="en-US" b="0" i="0" dirty="0">
                <a:solidFill>
                  <a:srgbClr val="374151"/>
                </a:solidFill>
                <a:effectLst/>
                <a:latin typeface="Söhne"/>
              </a:rPr>
              <a:t>We utilized </a:t>
            </a:r>
            <a:r>
              <a:rPr lang="en-US" b="0" i="0" dirty="0" err="1">
                <a:solidFill>
                  <a:srgbClr val="374151"/>
                </a:solidFill>
                <a:effectLst/>
                <a:latin typeface="Söhne"/>
              </a:rPr>
              <a:t>Plotly</a:t>
            </a:r>
            <a:r>
              <a:rPr lang="en-US" b="0" i="0" dirty="0">
                <a:solidFill>
                  <a:srgbClr val="374151"/>
                </a:solidFill>
                <a:effectLst/>
                <a:latin typeface="Söhne"/>
              </a:rPr>
              <a:t> Dash to develop an interactive dashboard that included:</a:t>
            </a:r>
          </a:p>
          <a:p>
            <a:pPr algn="l">
              <a:buFont typeface="Arial" panose="020B0604020202020204" pitchFamily="34" charset="0"/>
              <a:buChar char="•"/>
            </a:pPr>
            <a:r>
              <a:rPr lang="en-US" b="0" i="0" dirty="0">
                <a:solidFill>
                  <a:srgbClr val="374151"/>
                </a:solidFill>
                <a:effectLst/>
                <a:latin typeface="Söhne"/>
              </a:rPr>
              <a:t>Pie charts showcasing the overall number of launches for specific sites.</a:t>
            </a:r>
          </a:p>
          <a:p>
            <a:pPr algn="l">
              <a:buFont typeface="Arial" panose="020B0604020202020204" pitchFamily="34" charset="0"/>
              <a:buChar char="•"/>
            </a:pPr>
            <a:r>
              <a:rPr lang="en-US" b="0" i="0" dirty="0">
                <a:solidFill>
                  <a:srgbClr val="374151"/>
                </a:solidFill>
                <a:effectLst/>
                <a:latin typeface="Söhne"/>
              </a:rPr>
              <a:t>A scatter plot that depicted the correlation between Outcome and Payload Mass (Kg) for different booster versions.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b="0" i="0" dirty="0">
                <a:effectLst/>
              </a:rPr>
              <a:t>In this analysis, we loaded the data using </a:t>
            </a:r>
            <a:r>
              <a:rPr lang="en-US" sz="2000" b="0" i="0" dirty="0" err="1">
                <a:effectLst/>
              </a:rPr>
              <a:t>numpy</a:t>
            </a:r>
            <a:r>
              <a:rPr lang="en-US" sz="2000" b="0" i="0" dirty="0">
                <a:effectLst/>
              </a:rPr>
              <a:t> and pandas, transformed it, and split it into training and testing sets. We then constructed various machine learning models and tuned different hyperparameters using </a:t>
            </a:r>
            <a:r>
              <a:rPr lang="en-US" sz="2000" b="0" i="0" dirty="0" err="1">
                <a:effectLst/>
              </a:rPr>
              <a:t>GridSearchCV</a:t>
            </a:r>
            <a:r>
              <a:rPr lang="en-US" sz="2000" b="0" i="0" dirty="0">
                <a:effectLst/>
              </a:rPr>
              <a:t>. The accuracy metric was utilized to evaluate the performance of each model, and we refined the models by utilizing feature engineering and algorithm tuning. Finally, we identified the best-performing classification model</a:t>
            </a:r>
            <a:r>
              <a:rPr lang="en-US" sz="1600" b="0" i="0" dirty="0">
                <a:effectLst/>
              </a:rPr>
              <a:t>.</a:t>
            </a:r>
          </a:p>
          <a:p>
            <a:r>
              <a:rPr lang="en-US" sz="2000" dirty="0"/>
              <a:t>Link: https://eu-de.dataplatform.cloud.ibm.com/analytics/notebooks/v2/77feb23a-eaa2-47b2-9f1f-afc33805dc13/view?projectid=d6587a5a-40d8-46d6-b04a-2a562a733026&amp;context=cpdaas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DDAB6FD-B62E-6A57-F082-C623A99AADEC}"/>
              </a:ext>
            </a:extLst>
          </p:cNvPr>
          <p:cNvPicPr>
            <a:picLocks noChangeAspect="1"/>
          </p:cNvPicPr>
          <p:nvPr/>
        </p:nvPicPr>
        <p:blipFill>
          <a:blip r:embed="rId3"/>
          <a:stretch>
            <a:fillRect/>
          </a:stretch>
        </p:blipFill>
        <p:spPr>
          <a:xfrm>
            <a:off x="503552" y="2037734"/>
            <a:ext cx="8287420" cy="4281616"/>
          </a:xfrm>
          <a:prstGeom prst="rect">
            <a:avLst/>
          </a:prstGeom>
        </p:spPr>
      </p:pic>
      <p:sp>
        <p:nvSpPr>
          <p:cNvPr id="8" name="Content Placeholder 2">
            <a:extLst>
              <a:ext uri="{FF2B5EF4-FFF2-40B4-BE49-F238E27FC236}">
                <a16:creationId xmlns:a16="http://schemas.microsoft.com/office/drawing/2014/main" id="{56D44686-0A21-F026-DDD6-B213E67DAFB7}"/>
              </a:ext>
            </a:extLst>
          </p:cNvPr>
          <p:cNvSpPr txBox="1">
            <a:spLocks/>
          </p:cNvSpPr>
          <p:nvPr/>
        </p:nvSpPr>
        <p:spPr>
          <a:xfrm>
            <a:off x="770010" y="1522890"/>
            <a:ext cx="8896503" cy="3701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rPr>
              <a:t>Based on the plot, it was observed that as the number of flights increases at a launch site, so does the success rate.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8611" y="1522893"/>
            <a:ext cx="5902932" cy="640786"/>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launch site CCAFS SLC 40, the higher the payload mass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31833A1-8412-D664-012A-2223540225B3}"/>
              </a:ext>
            </a:extLst>
          </p:cNvPr>
          <p:cNvPicPr>
            <a:picLocks noChangeAspect="1"/>
          </p:cNvPicPr>
          <p:nvPr/>
        </p:nvPicPr>
        <p:blipFill>
          <a:blip r:embed="rId3"/>
          <a:stretch>
            <a:fillRect/>
          </a:stretch>
        </p:blipFill>
        <p:spPr>
          <a:xfrm>
            <a:off x="998611" y="2247164"/>
            <a:ext cx="8286903" cy="410127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450683"/>
            <a:ext cx="5706989" cy="9985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the success rate by decreasing order</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B3B52C4-B587-99BD-6C5E-65CEC25D26E6}"/>
              </a:ext>
            </a:extLst>
          </p:cNvPr>
          <p:cNvPicPr>
            <a:picLocks noChangeAspect="1"/>
          </p:cNvPicPr>
          <p:nvPr/>
        </p:nvPicPr>
        <p:blipFill>
          <a:blip r:embed="rId3"/>
          <a:stretch>
            <a:fillRect/>
          </a:stretch>
        </p:blipFill>
        <p:spPr>
          <a:xfrm>
            <a:off x="3029522" y="2449226"/>
            <a:ext cx="8428450" cy="397798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8423" y="1306286"/>
            <a:ext cx="3195264" cy="3962400"/>
          </a:xfrm>
          <a:prstGeom prst="rect">
            <a:avLst/>
          </a:prstGeom>
        </p:spPr>
        <p:txBody>
          <a:bodyPr>
            <a:normAutofit/>
          </a:bodyPr>
          <a:lstStyle/>
          <a:p>
            <a:pPr>
              <a:lnSpc>
                <a:spcPct val="100000"/>
              </a:lnSpc>
              <a:spcBef>
                <a:spcPts val="1400"/>
              </a:spcBef>
            </a:pPr>
            <a:r>
              <a:rPr lang="en-US" sz="2000" b="0" i="0" dirty="0">
                <a:solidFill>
                  <a:srgbClr val="374151"/>
                </a:solidFill>
                <a:effectLst/>
              </a:rPr>
              <a:t>The plot depicted below displays the correlation between Flight Number and Orbit type. It was noticed that for the LEO orbit, success is linked to the number of flights, while for the GTO orbit, there is no discernible association between flight number and the orbit.</a:t>
            </a:r>
            <a:endParaRPr lang="en-US" sz="2400" dirty="0">
              <a:solidFill>
                <a:schemeClr val="accent3">
                  <a:lumMod val="25000"/>
                </a:schemeClr>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6674159-1623-0099-1AE9-FB0540942FD9}"/>
              </a:ext>
            </a:extLst>
          </p:cNvPr>
          <p:cNvPicPr>
            <a:picLocks noChangeAspect="1"/>
          </p:cNvPicPr>
          <p:nvPr/>
        </p:nvPicPr>
        <p:blipFill>
          <a:blip r:embed="rId3"/>
          <a:stretch>
            <a:fillRect/>
          </a:stretch>
        </p:blipFill>
        <p:spPr>
          <a:xfrm>
            <a:off x="4125686" y="1306286"/>
            <a:ext cx="8066314" cy="473095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8610" y="1562780"/>
            <a:ext cx="8238675" cy="549049"/>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B68790E-1C07-9CFC-876A-E49E05BCCBFC}"/>
              </a:ext>
            </a:extLst>
          </p:cNvPr>
          <p:cNvPicPr>
            <a:picLocks noChangeAspect="1"/>
          </p:cNvPicPr>
          <p:nvPr/>
        </p:nvPicPr>
        <p:blipFill>
          <a:blip r:embed="rId3"/>
          <a:stretch>
            <a:fillRect/>
          </a:stretch>
        </p:blipFill>
        <p:spPr>
          <a:xfrm>
            <a:off x="1648962" y="2111829"/>
            <a:ext cx="7588323" cy="427434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2554" y="1699643"/>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 success rate is increasing from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F27DAA1-0E76-2210-A493-8EC2077AE0AB}"/>
              </a:ext>
            </a:extLst>
          </p:cNvPr>
          <p:cNvPicPr>
            <a:picLocks noChangeAspect="1"/>
          </p:cNvPicPr>
          <p:nvPr/>
        </p:nvPicPr>
        <p:blipFill>
          <a:blip r:embed="rId3"/>
          <a:stretch>
            <a:fillRect/>
          </a:stretch>
        </p:blipFill>
        <p:spPr>
          <a:xfrm>
            <a:off x="4702249" y="1334422"/>
            <a:ext cx="7148999" cy="482658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F6A97749-561D-BDDB-837E-2E734DAE2FE2}"/>
              </a:ext>
            </a:extLst>
          </p:cNvPr>
          <p:cNvPicPr>
            <a:picLocks noChangeAspect="1"/>
          </p:cNvPicPr>
          <p:nvPr/>
        </p:nvPicPr>
        <p:blipFill>
          <a:blip r:embed="rId3"/>
          <a:stretch>
            <a:fillRect/>
          </a:stretch>
        </p:blipFill>
        <p:spPr>
          <a:xfrm>
            <a:off x="665979" y="1480457"/>
            <a:ext cx="6290163" cy="810463"/>
          </a:xfrm>
          <a:prstGeom prst="rect">
            <a:avLst/>
          </a:prstGeom>
        </p:spPr>
      </p:pic>
      <p:pic>
        <p:nvPicPr>
          <p:cNvPr id="10" name="Picture 9">
            <a:extLst>
              <a:ext uri="{FF2B5EF4-FFF2-40B4-BE49-F238E27FC236}">
                <a16:creationId xmlns:a16="http://schemas.microsoft.com/office/drawing/2014/main" id="{4F392F5B-C273-2CA6-BFD7-E3BCCDD9C628}"/>
              </a:ext>
            </a:extLst>
          </p:cNvPr>
          <p:cNvPicPr>
            <a:picLocks noChangeAspect="1"/>
          </p:cNvPicPr>
          <p:nvPr/>
        </p:nvPicPr>
        <p:blipFill>
          <a:blip r:embed="rId4"/>
          <a:stretch>
            <a:fillRect/>
          </a:stretch>
        </p:blipFill>
        <p:spPr>
          <a:xfrm>
            <a:off x="665979" y="2683678"/>
            <a:ext cx="2361228" cy="237911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5E849D9-8C45-C360-ADA4-F4A6C265F861}"/>
              </a:ext>
            </a:extLst>
          </p:cNvPr>
          <p:cNvPicPr>
            <a:picLocks noChangeAspect="1"/>
          </p:cNvPicPr>
          <p:nvPr/>
        </p:nvPicPr>
        <p:blipFill>
          <a:blip r:embed="rId3"/>
          <a:stretch>
            <a:fillRect/>
          </a:stretch>
        </p:blipFill>
        <p:spPr>
          <a:xfrm>
            <a:off x="884569" y="2609294"/>
            <a:ext cx="7830203" cy="482249"/>
          </a:xfrm>
          <a:prstGeom prst="rect">
            <a:avLst/>
          </a:prstGeom>
        </p:spPr>
      </p:pic>
      <p:pic>
        <p:nvPicPr>
          <p:cNvPr id="8" name="Picture 7">
            <a:extLst>
              <a:ext uri="{FF2B5EF4-FFF2-40B4-BE49-F238E27FC236}">
                <a16:creationId xmlns:a16="http://schemas.microsoft.com/office/drawing/2014/main" id="{A910B640-727A-A0B9-0917-046673235FA1}"/>
              </a:ext>
            </a:extLst>
          </p:cNvPr>
          <p:cNvPicPr>
            <a:picLocks noChangeAspect="1"/>
          </p:cNvPicPr>
          <p:nvPr/>
        </p:nvPicPr>
        <p:blipFill>
          <a:blip r:embed="rId4"/>
          <a:stretch>
            <a:fillRect/>
          </a:stretch>
        </p:blipFill>
        <p:spPr>
          <a:xfrm>
            <a:off x="583773" y="3429000"/>
            <a:ext cx="10608719" cy="16864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1" name="Picture 10">
            <a:extLst>
              <a:ext uri="{FF2B5EF4-FFF2-40B4-BE49-F238E27FC236}">
                <a16:creationId xmlns:a16="http://schemas.microsoft.com/office/drawing/2014/main" id="{12B741B9-E70C-81FC-38DB-BB7F829DA00E}"/>
              </a:ext>
            </a:extLst>
          </p:cNvPr>
          <p:cNvPicPr>
            <a:picLocks noChangeAspect="1"/>
          </p:cNvPicPr>
          <p:nvPr/>
        </p:nvPicPr>
        <p:blipFill>
          <a:blip r:embed="rId3"/>
          <a:stretch>
            <a:fillRect/>
          </a:stretch>
        </p:blipFill>
        <p:spPr>
          <a:xfrm>
            <a:off x="279865" y="1501291"/>
            <a:ext cx="11476445" cy="549048"/>
          </a:xfrm>
          <a:prstGeom prst="rect">
            <a:avLst/>
          </a:prstGeom>
        </p:spPr>
      </p:pic>
      <p:pic>
        <p:nvPicPr>
          <p:cNvPr id="13" name="Picture 12">
            <a:extLst>
              <a:ext uri="{FF2B5EF4-FFF2-40B4-BE49-F238E27FC236}">
                <a16:creationId xmlns:a16="http://schemas.microsoft.com/office/drawing/2014/main" id="{C2EDA96E-0001-27E6-A67C-E77E837698B1}"/>
              </a:ext>
            </a:extLst>
          </p:cNvPr>
          <p:cNvPicPr>
            <a:picLocks noChangeAspect="1"/>
          </p:cNvPicPr>
          <p:nvPr/>
        </p:nvPicPr>
        <p:blipFill>
          <a:blip r:embed="rId4"/>
          <a:stretch>
            <a:fillRect/>
          </a:stretch>
        </p:blipFill>
        <p:spPr>
          <a:xfrm>
            <a:off x="399607" y="4296262"/>
            <a:ext cx="2952821" cy="816449"/>
          </a:xfrm>
          <a:prstGeom prst="rect">
            <a:avLst/>
          </a:prstGeom>
        </p:spPr>
      </p:pic>
      <p:sp>
        <p:nvSpPr>
          <p:cNvPr id="15" name="TextBox 14">
            <a:extLst>
              <a:ext uri="{FF2B5EF4-FFF2-40B4-BE49-F238E27FC236}">
                <a16:creationId xmlns:a16="http://schemas.microsoft.com/office/drawing/2014/main" id="{23BBDDC8-EE20-1896-2E4D-42A3D4DA95DC}"/>
              </a:ext>
            </a:extLst>
          </p:cNvPr>
          <p:cNvSpPr txBox="1"/>
          <p:nvPr/>
        </p:nvSpPr>
        <p:spPr>
          <a:xfrm>
            <a:off x="770011" y="2572977"/>
            <a:ext cx="8047418"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calculated the total payload carried by boosters from NASA as 45596 using the above</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0" name="Picture 9">
            <a:extLst>
              <a:ext uri="{FF2B5EF4-FFF2-40B4-BE49-F238E27FC236}">
                <a16:creationId xmlns:a16="http://schemas.microsoft.com/office/drawing/2014/main" id="{741881B8-7B42-6965-4296-11D4953BC1A6}"/>
              </a:ext>
            </a:extLst>
          </p:cNvPr>
          <p:cNvPicPr>
            <a:picLocks noChangeAspect="1"/>
          </p:cNvPicPr>
          <p:nvPr/>
        </p:nvPicPr>
        <p:blipFill>
          <a:blip r:embed="rId3"/>
          <a:stretch>
            <a:fillRect/>
          </a:stretch>
        </p:blipFill>
        <p:spPr>
          <a:xfrm>
            <a:off x="476096" y="2608476"/>
            <a:ext cx="8215189" cy="1031449"/>
          </a:xfrm>
          <a:prstGeom prst="rect">
            <a:avLst/>
          </a:prstGeom>
        </p:spPr>
      </p:pic>
      <p:pic>
        <p:nvPicPr>
          <p:cNvPr id="12" name="Picture 11">
            <a:extLst>
              <a:ext uri="{FF2B5EF4-FFF2-40B4-BE49-F238E27FC236}">
                <a16:creationId xmlns:a16="http://schemas.microsoft.com/office/drawing/2014/main" id="{7DFBBA65-4523-205A-729A-2C04B66272DA}"/>
              </a:ext>
            </a:extLst>
          </p:cNvPr>
          <p:cNvPicPr>
            <a:picLocks noChangeAspect="1"/>
          </p:cNvPicPr>
          <p:nvPr/>
        </p:nvPicPr>
        <p:blipFill>
          <a:blip r:embed="rId4"/>
          <a:stretch>
            <a:fillRect/>
          </a:stretch>
        </p:blipFill>
        <p:spPr>
          <a:xfrm>
            <a:off x="476096" y="4136571"/>
            <a:ext cx="6257466" cy="1365635"/>
          </a:xfrm>
          <a:prstGeom prst="rect">
            <a:avLst/>
          </a:prstGeom>
        </p:spPr>
      </p:pic>
      <p:sp>
        <p:nvSpPr>
          <p:cNvPr id="14" name="TextBox 13">
            <a:extLst>
              <a:ext uri="{FF2B5EF4-FFF2-40B4-BE49-F238E27FC236}">
                <a16:creationId xmlns:a16="http://schemas.microsoft.com/office/drawing/2014/main" id="{DD762CAE-4229-7E1C-2ADF-589034723A6D}"/>
              </a:ext>
            </a:extLst>
          </p:cNvPr>
          <p:cNvSpPr txBox="1"/>
          <p:nvPr/>
        </p:nvSpPr>
        <p:spPr>
          <a:xfrm>
            <a:off x="476096" y="1631294"/>
            <a:ext cx="6096000" cy="646331"/>
          </a:xfrm>
          <a:prstGeom prst="rect">
            <a:avLst/>
          </a:prstGeom>
          <a:noFill/>
        </p:spPr>
        <p:txBody>
          <a:bodyPr wrap="square">
            <a:spAutoFit/>
          </a:bodyPr>
          <a:lstStyle/>
          <a:p>
            <a:pPr>
              <a:spcBef>
                <a:spcPts val="1400"/>
              </a:spcBef>
            </a:pPr>
            <a:r>
              <a:rPr lang="en-US" sz="1800" dirty="0">
                <a:latin typeface="Abadi" panose="020B0604020104020204" pitchFamily="34" charset="0"/>
              </a:rPr>
              <a:t>We calculated the average payload mass carried by booster version F9 v1.1 below</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the first successful land date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F7E1E93-1CAF-A7CC-C5FA-ED882EEE294A}"/>
              </a:ext>
            </a:extLst>
          </p:cNvPr>
          <p:cNvPicPr>
            <a:picLocks noChangeAspect="1"/>
          </p:cNvPicPr>
          <p:nvPr/>
        </p:nvPicPr>
        <p:blipFill>
          <a:blip r:embed="rId3"/>
          <a:stretch>
            <a:fillRect/>
          </a:stretch>
        </p:blipFill>
        <p:spPr>
          <a:xfrm>
            <a:off x="616666" y="2368322"/>
            <a:ext cx="7991419" cy="728818"/>
          </a:xfrm>
          <a:prstGeom prst="rect">
            <a:avLst/>
          </a:prstGeom>
        </p:spPr>
      </p:pic>
      <p:pic>
        <p:nvPicPr>
          <p:cNvPr id="8" name="Picture 7">
            <a:extLst>
              <a:ext uri="{FF2B5EF4-FFF2-40B4-BE49-F238E27FC236}">
                <a16:creationId xmlns:a16="http://schemas.microsoft.com/office/drawing/2014/main" id="{ED4D234C-F466-79C8-F205-5C8F8493451E}"/>
              </a:ext>
            </a:extLst>
          </p:cNvPr>
          <p:cNvPicPr>
            <a:picLocks noChangeAspect="1"/>
          </p:cNvPicPr>
          <p:nvPr/>
        </p:nvPicPr>
        <p:blipFill>
          <a:blip r:embed="rId4"/>
          <a:stretch>
            <a:fillRect/>
          </a:stretch>
        </p:blipFill>
        <p:spPr>
          <a:xfrm>
            <a:off x="616666" y="3585737"/>
            <a:ext cx="4639581" cy="105755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600" b="0" i="0" dirty="0">
                <a:solidFill>
                  <a:srgbClr val="374151"/>
                </a:solidFill>
                <a:effectLst/>
                <a:latin typeface="Söhne"/>
              </a:rPr>
              <a:t>To identify boosters that have successfully landed on the drone ship, we employed the WHERE clause and then utilized the AND condition to specify a successful landing with a payload mass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83AF303-54A2-9E8F-7D1F-474F141EFDCD}"/>
              </a:ext>
            </a:extLst>
          </p:cNvPr>
          <p:cNvPicPr>
            <a:picLocks noChangeAspect="1"/>
          </p:cNvPicPr>
          <p:nvPr/>
        </p:nvPicPr>
        <p:blipFill>
          <a:blip r:embed="rId3"/>
          <a:stretch>
            <a:fillRect/>
          </a:stretch>
        </p:blipFill>
        <p:spPr>
          <a:xfrm>
            <a:off x="873856" y="2547231"/>
            <a:ext cx="8663378" cy="881769"/>
          </a:xfrm>
          <a:prstGeom prst="rect">
            <a:avLst/>
          </a:prstGeom>
        </p:spPr>
      </p:pic>
      <p:pic>
        <p:nvPicPr>
          <p:cNvPr id="7" name="Picture 6">
            <a:extLst>
              <a:ext uri="{FF2B5EF4-FFF2-40B4-BE49-F238E27FC236}">
                <a16:creationId xmlns:a16="http://schemas.microsoft.com/office/drawing/2014/main" id="{74CDB1F7-D21E-9D71-B15B-B4E88DD9CAC2}"/>
              </a:ext>
            </a:extLst>
          </p:cNvPr>
          <p:cNvPicPr>
            <a:picLocks noChangeAspect="1"/>
          </p:cNvPicPr>
          <p:nvPr/>
        </p:nvPicPr>
        <p:blipFill>
          <a:blip r:embed="rId4"/>
          <a:stretch>
            <a:fillRect/>
          </a:stretch>
        </p:blipFill>
        <p:spPr>
          <a:xfrm>
            <a:off x="812545" y="3801321"/>
            <a:ext cx="2232787" cy="107547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7C748EDA-5E5C-5045-E116-4D7426FE8484}"/>
              </a:ext>
            </a:extLst>
          </p:cNvPr>
          <p:cNvSpPr txBox="1">
            <a:spLocks/>
          </p:cNvSpPr>
          <p:nvPr/>
        </p:nvSpPr>
        <p:spPr>
          <a:xfrm>
            <a:off x="770011" y="18467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800" dirty="0">
              <a:solidFill>
                <a:schemeClr val="accent3">
                  <a:lumMod val="25000"/>
                </a:schemeClr>
              </a:solidFill>
              <a:latin typeface="Abadi" panose="020B0604020104020204" pitchFamily="34" charset="0"/>
            </a:endParaRPr>
          </a:p>
        </p:txBody>
      </p:sp>
      <p:sp>
        <p:nvSpPr>
          <p:cNvPr id="5" name="Content Placeholder 2">
            <a:extLst>
              <a:ext uri="{FF2B5EF4-FFF2-40B4-BE49-F238E27FC236}">
                <a16:creationId xmlns:a16="http://schemas.microsoft.com/office/drawing/2014/main" id="{58E90D4E-FE9F-5394-89D1-8C5039AEC30A}"/>
              </a:ext>
            </a:extLst>
          </p:cNvPr>
          <p:cNvSpPr txBox="1">
            <a:spLocks/>
          </p:cNvSpPr>
          <p:nvPr/>
        </p:nvSpPr>
        <p:spPr>
          <a:xfrm>
            <a:off x="770011" y="1777658"/>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900" dirty="0">
              <a:solidFill>
                <a:schemeClr val="accent3">
                  <a:lumMod val="25000"/>
                </a:schemeClr>
              </a:solidFill>
              <a:latin typeface="+mn-lt"/>
            </a:endParaRPr>
          </a:p>
        </p:txBody>
      </p:sp>
      <p:sp>
        <p:nvSpPr>
          <p:cNvPr id="6" name="TextBox 5">
            <a:extLst>
              <a:ext uri="{FF2B5EF4-FFF2-40B4-BE49-F238E27FC236}">
                <a16:creationId xmlns:a16="http://schemas.microsoft.com/office/drawing/2014/main" id="{A0411AE3-D6CD-F7A1-BC3E-6B66B8CFB1A4}"/>
              </a:ext>
            </a:extLst>
          </p:cNvPr>
          <p:cNvSpPr txBox="1"/>
          <p:nvPr/>
        </p:nvSpPr>
        <p:spPr>
          <a:xfrm>
            <a:off x="770011" y="1665514"/>
            <a:ext cx="5532818" cy="1508105"/>
          </a:xfrm>
          <a:prstGeom prst="rect">
            <a:avLst/>
          </a:prstGeom>
          <a:noFill/>
        </p:spPr>
        <p:txBody>
          <a:bodyPr wrap="square" rtlCol="0">
            <a:spAutoFit/>
          </a:bodyPr>
          <a:lstStyle/>
          <a:p>
            <a:r>
              <a:rPr lang="en-US" sz="2000" b="1" dirty="0"/>
              <a:t>Summary of methodologies</a:t>
            </a:r>
          </a:p>
          <a:p>
            <a:pPr marL="285750" indent="-285750">
              <a:buFont typeface="Arial" panose="020B0604020202020204" pitchFamily="34" charset="0"/>
              <a:buChar char="•"/>
            </a:pPr>
            <a:r>
              <a:rPr lang="en-US" dirty="0"/>
              <a:t>Data Collection with SQL, API, and Web Scraping</a:t>
            </a:r>
          </a:p>
          <a:p>
            <a:pPr marL="285750" indent="-285750">
              <a:buFont typeface="Arial" panose="020B0604020202020204" pitchFamily="34" charset="0"/>
              <a:buChar char="•"/>
            </a:pPr>
            <a:r>
              <a:rPr lang="en-US" dirty="0"/>
              <a:t>Data Analysis and Wrangling </a:t>
            </a:r>
          </a:p>
          <a:p>
            <a:pPr marL="285750" indent="-285750">
              <a:buFont typeface="Arial" panose="020B0604020202020204" pitchFamily="34" charset="0"/>
              <a:buChar char="•"/>
            </a:pPr>
            <a:r>
              <a:rPr lang="en-US" dirty="0"/>
              <a:t>Data Visualization via Interactive Maps</a:t>
            </a:r>
          </a:p>
          <a:p>
            <a:pPr marL="285750" indent="-285750">
              <a:buFont typeface="Arial" panose="020B0604020202020204" pitchFamily="34" charset="0"/>
              <a:buChar char="•"/>
            </a:pPr>
            <a:r>
              <a:rPr lang="en-US" dirty="0"/>
              <a:t>Predictive Analysis Via Machine Learning </a:t>
            </a:r>
          </a:p>
        </p:txBody>
      </p:sp>
      <p:sp>
        <p:nvSpPr>
          <p:cNvPr id="7" name="TextBox 6">
            <a:extLst>
              <a:ext uri="{FF2B5EF4-FFF2-40B4-BE49-F238E27FC236}">
                <a16:creationId xmlns:a16="http://schemas.microsoft.com/office/drawing/2014/main" id="{3A63E634-A09C-FB83-B57B-A837188563CB}"/>
              </a:ext>
            </a:extLst>
          </p:cNvPr>
          <p:cNvSpPr txBox="1"/>
          <p:nvPr/>
        </p:nvSpPr>
        <p:spPr>
          <a:xfrm>
            <a:off x="770011" y="3684381"/>
            <a:ext cx="4017889" cy="954107"/>
          </a:xfrm>
          <a:prstGeom prst="rect">
            <a:avLst/>
          </a:prstGeom>
          <a:noFill/>
        </p:spPr>
        <p:txBody>
          <a:bodyPr wrap="square" rtlCol="0">
            <a:spAutoFit/>
          </a:bodyPr>
          <a:lstStyle/>
          <a:p>
            <a:r>
              <a:rPr lang="en-US" sz="2000" b="1" dirty="0"/>
              <a:t>Summary of all results</a:t>
            </a:r>
          </a:p>
          <a:p>
            <a:pPr marL="285750" indent="-285750">
              <a:buFont typeface="Arial" panose="020B0604020202020204" pitchFamily="34" charset="0"/>
              <a:buChar char="•"/>
            </a:pPr>
            <a:r>
              <a:rPr lang="en-US" dirty="0"/>
              <a:t>Data Analysis with Visualizations</a:t>
            </a:r>
          </a:p>
          <a:p>
            <a:pPr marL="285750" indent="-285750">
              <a:buFont typeface="Arial" panose="020B0604020202020204" pitchFamily="34" charset="0"/>
              <a:buChar char="•"/>
            </a:pPr>
            <a:r>
              <a:rPr lang="en-US" dirty="0"/>
              <a:t>Best model for Predictive Analysis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b="0" i="0" dirty="0">
                <a:solidFill>
                  <a:srgbClr val="374151"/>
                </a:solidFill>
                <a:effectLst/>
                <a:latin typeface="Söhne"/>
              </a:rPr>
              <a:t>To filter for cases where the </a:t>
            </a:r>
            <a:r>
              <a:rPr lang="en-US" sz="1600" b="0" i="0" dirty="0" err="1">
                <a:solidFill>
                  <a:srgbClr val="374151"/>
                </a:solidFill>
                <a:effectLst/>
                <a:latin typeface="Söhne"/>
              </a:rPr>
              <a:t>MissionOutcome</a:t>
            </a:r>
            <a:r>
              <a:rPr lang="en-US" sz="1600" b="0" i="0" dirty="0">
                <a:solidFill>
                  <a:srgbClr val="374151"/>
                </a:solidFill>
                <a:effectLst/>
                <a:latin typeface="Söhne"/>
              </a:rPr>
              <a:t> was either a success or a failure, we employed the wildcard character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42CC1E1-1003-B606-BA45-21B42A4B9047}"/>
              </a:ext>
            </a:extLst>
          </p:cNvPr>
          <p:cNvPicPr>
            <a:picLocks noChangeAspect="1"/>
          </p:cNvPicPr>
          <p:nvPr/>
        </p:nvPicPr>
        <p:blipFill>
          <a:blip r:embed="rId3"/>
          <a:stretch>
            <a:fillRect/>
          </a:stretch>
        </p:blipFill>
        <p:spPr>
          <a:xfrm>
            <a:off x="573153" y="2581933"/>
            <a:ext cx="9439357" cy="864075"/>
          </a:xfrm>
          <a:prstGeom prst="rect">
            <a:avLst/>
          </a:prstGeom>
        </p:spPr>
      </p:pic>
      <p:pic>
        <p:nvPicPr>
          <p:cNvPr id="8" name="Picture 7">
            <a:extLst>
              <a:ext uri="{FF2B5EF4-FFF2-40B4-BE49-F238E27FC236}">
                <a16:creationId xmlns:a16="http://schemas.microsoft.com/office/drawing/2014/main" id="{D19FD03E-6E64-9675-0B04-CC2F2AADB0AB}"/>
              </a:ext>
            </a:extLst>
          </p:cNvPr>
          <p:cNvPicPr>
            <a:picLocks noChangeAspect="1"/>
          </p:cNvPicPr>
          <p:nvPr/>
        </p:nvPicPr>
        <p:blipFill>
          <a:blip r:embed="rId4"/>
          <a:stretch>
            <a:fillRect/>
          </a:stretch>
        </p:blipFill>
        <p:spPr>
          <a:xfrm>
            <a:off x="485065" y="4476617"/>
            <a:ext cx="2143186" cy="1018393"/>
          </a:xfrm>
          <a:prstGeom prst="rect">
            <a:avLst/>
          </a:prstGeom>
        </p:spPr>
      </p:pic>
      <p:pic>
        <p:nvPicPr>
          <p:cNvPr id="10" name="Picture 9">
            <a:extLst>
              <a:ext uri="{FF2B5EF4-FFF2-40B4-BE49-F238E27FC236}">
                <a16:creationId xmlns:a16="http://schemas.microsoft.com/office/drawing/2014/main" id="{53CDD710-F9A1-F354-87CC-4699BF319BE4}"/>
              </a:ext>
            </a:extLst>
          </p:cNvPr>
          <p:cNvPicPr>
            <a:picLocks noChangeAspect="1"/>
          </p:cNvPicPr>
          <p:nvPr/>
        </p:nvPicPr>
        <p:blipFill>
          <a:blip r:embed="rId5"/>
          <a:stretch>
            <a:fillRect/>
          </a:stretch>
        </p:blipFill>
        <p:spPr>
          <a:xfrm>
            <a:off x="573153" y="3454234"/>
            <a:ext cx="8931078" cy="547060"/>
          </a:xfrm>
          <a:prstGeom prst="rect">
            <a:avLst/>
          </a:prstGeom>
        </p:spPr>
      </p:pic>
      <p:pic>
        <p:nvPicPr>
          <p:cNvPr id="12" name="Picture 11">
            <a:extLst>
              <a:ext uri="{FF2B5EF4-FFF2-40B4-BE49-F238E27FC236}">
                <a16:creationId xmlns:a16="http://schemas.microsoft.com/office/drawing/2014/main" id="{4DCFA79A-0162-C71F-E4D0-D2B980CE9631}"/>
              </a:ext>
            </a:extLst>
          </p:cNvPr>
          <p:cNvPicPr>
            <a:picLocks noChangeAspect="1"/>
          </p:cNvPicPr>
          <p:nvPr/>
        </p:nvPicPr>
        <p:blipFill>
          <a:blip r:embed="rId6"/>
          <a:stretch>
            <a:fillRect/>
          </a:stretch>
        </p:blipFill>
        <p:spPr>
          <a:xfrm>
            <a:off x="5634950" y="4382067"/>
            <a:ext cx="1767336" cy="10224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921733" cy="3813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Boosters with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4974771" y="1729304"/>
            <a:ext cx="5525043" cy="44476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Content Placeholder 1">
            <a:extLst>
              <a:ext uri="{FF2B5EF4-FFF2-40B4-BE49-F238E27FC236}">
                <a16:creationId xmlns:a16="http://schemas.microsoft.com/office/drawing/2014/main" id="{50E3558E-0B94-4EC1-AA31-F47E92F36B61}"/>
              </a:ext>
            </a:extLst>
          </p:cNvPr>
          <p:cNvPicPr>
            <a:picLocks noGrp="1" noChangeAspect="1"/>
          </p:cNvPicPr>
          <p:nvPr>
            <p:ph idx="4294967295"/>
          </p:nvPr>
        </p:nvPicPr>
        <p:blipFill>
          <a:blip r:embed="rId3"/>
          <a:stretch>
            <a:fillRect/>
          </a:stretch>
        </p:blipFill>
        <p:spPr>
          <a:xfrm>
            <a:off x="673440" y="3429000"/>
            <a:ext cx="7239000" cy="2581275"/>
          </a:xfrm>
          <a:prstGeom prst="rect">
            <a:avLst/>
          </a:prstGeom>
        </p:spPr>
      </p:pic>
      <p:sp>
        <p:nvSpPr>
          <p:cNvPr id="6" name="TextBox 5">
            <a:extLst>
              <a:ext uri="{FF2B5EF4-FFF2-40B4-BE49-F238E27FC236}">
                <a16:creationId xmlns:a16="http://schemas.microsoft.com/office/drawing/2014/main" id="{274EB985-9B12-8398-4AD1-E2DF5EA175AD}"/>
              </a:ext>
            </a:extLst>
          </p:cNvPr>
          <p:cNvSpPr txBox="1"/>
          <p:nvPr/>
        </p:nvSpPr>
        <p:spPr>
          <a:xfrm>
            <a:off x="914400" y="1458686"/>
            <a:ext cx="6335486" cy="369332"/>
          </a:xfrm>
          <a:prstGeom prst="rect">
            <a:avLst/>
          </a:prstGeom>
          <a:noFill/>
        </p:spPr>
        <p:txBody>
          <a:bodyPr wrap="square" rtlCol="0">
            <a:spAutoFit/>
          </a:bodyPr>
          <a:lstStyle/>
          <a:p>
            <a:r>
              <a:rPr lang="en-US" dirty="0"/>
              <a:t>We observe below the 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Content Placeholder 1">
            <a:extLst>
              <a:ext uri="{FF2B5EF4-FFF2-40B4-BE49-F238E27FC236}">
                <a16:creationId xmlns:a16="http://schemas.microsoft.com/office/drawing/2014/main" id="{0AB630D8-82BB-40F8-A239-7FACF3C98F33}"/>
              </a:ext>
            </a:extLst>
          </p:cNvPr>
          <p:cNvPicPr>
            <a:picLocks noGrp="1" noChangeAspect="1"/>
          </p:cNvPicPr>
          <p:nvPr>
            <p:ph idx="4294967295"/>
          </p:nvPr>
        </p:nvPicPr>
        <p:blipFill>
          <a:blip r:embed="rId3"/>
          <a:stretch>
            <a:fillRect/>
          </a:stretch>
        </p:blipFill>
        <p:spPr>
          <a:xfrm>
            <a:off x="5084195" y="1613920"/>
            <a:ext cx="6124575" cy="4295775"/>
          </a:xfrm>
          <a:prstGeom prst="rect">
            <a:avLst/>
          </a:prstGeom>
        </p:spPr>
      </p:pic>
      <p:sp>
        <p:nvSpPr>
          <p:cNvPr id="6" name="TextBox 5">
            <a:extLst>
              <a:ext uri="{FF2B5EF4-FFF2-40B4-BE49-F238E27FC236}">
                <a16:creationId xmlns:a16="http://schemas.microsoft.com/office/drawing/2014/main" id="{79D46551-14F6-78BA-EAF9-93C8922E79AE}"/>
              </a:ext>
            </a:extLst>
          </p:cNvPr>
          <p:cNvSpPr txBox="1"/>
          <p:nvPr/>
        </p:nvSpPr>
        <p:spPr>
          <a:xfrm>
            <a:off x="544285" y="1646578"/>
            <a:ext cx="3984171" cy="2585323"/>
          </a:xfrm>
          <a:prstGeom prst="rect">
            <a:avLst/>
          </a:prstGeom>
          <a:noFill/>
        </p:spPr>
        <p:txBody>
          <a:bodyPr wrap="square" rtlCol="0">
            <a:spAutoFit/>
          </a:bodyPr>
          <a:lstStyle/>
          <a:p>
            <a:r>
              <a:rPr lang="en-US" b="0" i="0">
                <a:solidFill>
                  <a:srgbClr val="374151"/>
                </a:solidFill>
                <a:effectLst/>
                <a:latin typeface="Söhne"/>
              </a:rPr>
              <a:t>We retrieved the Landing outcomes and the COUNT of landing outcomes from the dataset and filtered for the landing outcomes that occurred between 2010-06-04 and 2010-03-20 using the WHERE clause. We then grouped the landing outcomes using the GROUP BY clause and arranged them in descending order using the ORDER BY clause.</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Global Map Markers</a:t>
            </a:r>
          </a:p>
        </p:txBody>
      </p:sp>
      <p:pic>
        <p:nvPicPr>
          <p:cNvPr id="6" name="Picture 5">
            <a:extLst>
              <a:ext uri="{FF2B5EF4-FFF2-40B4-BE49-F238E27FC236}">
                <a16:creationId xmlns:a16="http://schemas.microsoft.com/office/drawing/2014/main" id="{B645907C-6FE2-1D92-B3D0-87EEDDD0F619}"/>
              </a:ext>
            </a:extLst>
          </p:cNvPr>
          <p:cNvPicPr>
            <a:picLocks noChangeAspect="1"/>
          </p:cNvPicPr>
          <p:nvPr/>
        </p:nvPicPr>
        <p:blipFill>
          <a:blip r:embed="rId3"/>
          <a:stretch>
            <a:fillRect/>
          </a:stretch>
        </p:blipFill>
        <p:spPr>
          <a:xfrm>
            <a:off x="906088" y="2228086"/>
            <a:ext cx="10080697" cy="3998306"/>
          </a:xfrm>
          <a:prstGeom prst="rect">
            <a:avLst/>
          </a:prstGeom>
        </p:spPr>
      </p:pic>
      <p:sp>
        <p:nvSpPr>
          <p:cNvPr id="8" name="TextBox 7">
            <a:extLst>
              <a:ext uri="{FF2B5EF4-FFF2-40B4-BE49-F238E27FC236}">
                <a16:creationId xmlns:a16="http://schemas.microsoft.com/office/drawing/2014/main" id="{BE7CE7A0-56CF-9BB9-188A-162B5A0E9E21}"/>
              </a:ext>
            </a:extLst>
          </p:cNvPr>
          <p:cNvSpPr txBox="1"/>
          <p:nvPr/>
        </p:nvSpPr>
        <p:spPr>
          <a:xfrm>
            <a:off x="990600" y="1458686"/>
            <a:ext cx="8196943" cy="369332"/>
          </a:xfrm>
          <a:prstGeom prst="rect">
            <a:avLst/>
          </a:prstGeom>
          <a:noFill/>
        </p:spPr>
        <p:txBody>
          <a:bodyPr wrap="square" rtlCol="0">
            <a:spAutoFit/>
          </a:bodyPr>
          <a:lstStyle/>
          <a:p>
            <a:r>
              <a:rPr lang="en-US" dirty="0"/>
              <a:t>It is observed that the markers are only in the US Coasts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34E7C400-A424-DFBE-9F51-DE1779E184DC}"/>
              </a:ext>
            </a:extLst>
          </p:cNvPr>
          <p:cNvPicPr>
            <a:picLocks noGrp="1" noChangeAspect="1"/>
          </p:cNvPicPr>
          <p:nvPr>
            <p:ph idx="4294967295"/>
          </p:nvPr>
        </p:nvPicPr>
        <p:blipFill>
          <a:blip r:embed="rId3"/>
          <a:stretch>
            <a:fillRect/>
          </a:stretch>
        </p:blipFill>
        <p:spPr>
          <a:xfrm>
            <a:off x="892629" y="1880373"/>
            <a:ext cx="9622970" cy="4296589"/>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0DD96548-38B3-B3F4-3F9E-F46E2D57CFF6}"/>
              </a:ext>
            </a:extLst>
          </p:cNvPr>
          <p:cNvPicPr>
            <a:picLocks noGrp="1" noChangeAspect="1"/>
          </p:cNvPicPr>
          <p:nvPr>
            <p:ph idx="4294967295"/>
          </p:nvPr>
        </p:nvPicPr>
        <p:blipFill>
          <a:blip r:embed="rId3"/>
          <a:stretch>
            <a:fillRect/>
          </a:stretch>
        </p:blipFill>
        <p:spPr>
          <a:xfrm>
            <a:off x="770010" y="1690688"/>
            <a:ext cx="9223076" cy="4628607"/>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distance to Shore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A4C65723-3CDE-5E3C-4057-E1241418611E}"/>
              </a:ext>
            </a:extLst>
          </p:cNvPr>
          <p:cNvPicPr>
            <a:picLocks noGrp="1" noChangeAspect="1"/>
          </p:cNvPicPr>
          <p:nvPr>
            <p:ph idx="4294967295"/>
          </p:nvPr>
        </p:nvPicPr>
        <p:blipFill rotWithShape="1">
          <a:blip r:embed="rId3"/>
          <a:srcRect r="5362"/>
          <a:stretch/>
        </p:blipFill>
        <p:spPr>
          <a:xfrm>
            <a:off x="770011" y="1825625"/>
            <a:ext cx="9223076"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Pie Chart</a:t>
            </a:r>
          </a:p>
        </p:txBody>
      </p:sp>
      <p:sp>
        <p:nvSpPr>
          <p:cNvPr id="6" name="TextBox 5">
            <a:extLst>
              <a:ext uri="{FF2B5EF4-FFF2-40B4-BE49-F238E27FC236}">
                <a16:creationId xmlns:a16="http://schemas.microsoft.com/office/drawing/2014/main" id="{377D3F32-7237-8700-6755-D571AC8D72AC}"/>
              </a:ext>
            </a:extLst>
          </p:cNvPr>
          <p:cNvSpPr txBox="1"/>
          <p:nvPr/>
        </p:nvSpPr>
        <p:spPr>
          <a:xfrm>
            <a:off x="968829" y="1295400"/>
            <a:ext cx="6564085" cy="369332"/>
          </a:xfrm>
          <a:prstGeom prst="rect">
            <a:avLst/>
          </a:prstGeom>
          <a:noFill/>
        </p:spPr>
        <p:txBody>
          <a:bodyPr wrap="square" rtlCol="0">
            <a:spAutoFit/>
          </a:bodyPr>
          <a:lstStyle/>
          <a:p>
            <a:r>
              <a:rPr lang="en-US" dirty="0"/>
              <a:t>KSC LC 38A has the most success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64BD89B6-1E3F-488C-9604-021123D82B7A}"/>
              </a:ext>
            </a:extLst>
          </p:cNvPr>
          <p:cNvSpPr txBox="1"/>
          <p:nvPr/>
        </p:nvSpPr>
        <p:spPr>
          <a:xfrm>
            <a:off x="646809" y="1503126"/>
            <a:ext cx="8899962" cy="3970318"/>
          </a:xfrm>
          <a:prstGeom prst="rect">
            <a:avLst/>
          </a:prstGeom>
          <a:noFill/>
        </p:spPr>
        <p:txBody>
          <a:bodyPr wrap="square" rtlCol="0">
            <a:spAutoFit/>
          </a:bodyPr>
          <a:lstStyle/>
          <a:p>
            <a:r>
              <a:rPr lang="en-US" dirty="0"/>
              <a:t>Project background and context</a:t>
            </a:r>
          </a:p>
          <a:p>
            <a:pPr marL="285750" indent="-285750">
              <a:buFont typeface="Arial" panose="020B0604020202020204" pitchFamily="34" charset="0"/>
              <a:buChar char="•"/>
            </a:pPr>
            <a:r>
              <a:rPr lang="en-US" b="0" i="0" dirty="0">
                <a:solidFill>
                  <a:srgbClr val="374151"/>
                </a:solidFill>
                <a:effectLst/>
              </a:rPr>
              <a:t>Our goal is to determine the likelihood of a successful landing for the first stage of the Falcon 9 rocket. This rocket is advertised on SpaceX's website and is priced at 62 million dollars, a significant cost savings compared to other providers whose rockets cost over 165 million dollars each. This cost savings is achieved in part because SpaceX can reuse the first stage of their rocket. By accurately predicting the likelihood of a successful first stage landing, this information can be useful for other companies that may wish to bid against SpaceX for a rocket launch contract</a:t>
            </a:r>
            <a:r>
              <a:rPr lang="en-US" b="0" i="0" dirty="0">
                <a:solidFill>
                  <a:srgbClr val="374151"/>
                </a:solidFill>
                <a:effectLst/>
                <a:latin typeface="Söhne"/>
              </a:rPr>
              <a:t>.</a:t>
            </a:r>
          </a:p>
          <a:p>
            <a:pPr marL="285750" indent="-285750">
              <a:buFont typeface="Arial" panose="020B0604020202020204" pitchFamily="34" charset="0"/>
              <a:buChar char="•"/>
            </a:pPr>
            <a:endParaRPr lang="en-US" dirty="0">
              <a:solidFill>
                <a:srgbClr val="374151"/>
              </a:solidFill>
              <a:latin typeface="Söhne"/>
            </a:endParaRPr>
          </a:p>
          <a:p>
            <a:endParaRPr lang="en-US" b="0" i="0" dirty="0">
              <a:solidFill>
                <a:srgbClr val="374151"/>
              </a:solidFill>
              <a:effectLst/>
              <a:latin typeface="Söhne"/>
            </a:endParaRPr>
          </a:p>
          <a:p>
            <a:r>
              <a:rPr lang="en-US" dirty="0">
                <a:solidFill>
                  <a:srgbClr val="374151"/>
                </a:solidFill>
                <a:latin typeface="Söhne"/>
              </a:rPr>
              <a:t>Problems you want to find answers</a:t>
            </a:r>
          </a:p>
          <a:p>
            <a:pPr marL="285750" indent="-285750">
              <a:buFont typeface="Arial" panose="020B0604020202020204" pitchFamily="34" charset="0"/>
              <a:buChar char="•"/>
            </a:pPr>
            <a:r>
              <a:rPr lang="en-US" dirty="0">
                <a:solidFill>
                  <a:srgbClr val="374151"/>
                </a:solidFill>
                <a:latin typeface="Söhne"/>
              </a:rPr>
              <a:t>With What factors will the rocket land successfully</a:t>
            </a:r>
          </a:p>
          <a:p>
            <a:pPr marL="285750" indent="-285750">
              <a:buFont typeface="Arial" panose="020B0604020202020204" pitchFamily="34" charset="0"/>
              <a:buChar char="•"/>
            </a:pPr>
            <a:r>
              <a:rPr lang="en-US" dirty="0">
                <a:solidFill>
                  <a:srgbClr val="374151"/>
                </a:solidFill>
                <a:latin typeface="Söhne"/>
              </a:rPr>
              <a:t>The effect of each relationship of rocket variables on outcome</a:t>
            </a:r>
          </a:p>
          <a:p>
            <a:pPr marL="285750" indent="-285750">
              <a:buFont typeface="Arial" panose="020B0604020202020204" pitchFamily="34" charset="0"/>
              <a:buChar char="•"/>
            </a:pPr>
            <a:r>
              <a:rPr lang="en-US" dirty="0">
                <a:solidFill>
                  <a:srgbClr val="374151"/>
                </a:solidFill>
                <a:latin typeface="Söhne"/>
              </a:rPr>
              <a:t>Conditions which will aid SpaceX have to achieve the best results</a:t>
            </a:r>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EE1FA9D7-7087-E9B0-1179-7F2DB5971F68}"/>
              </a:ext>
            </a:extLst>
          </p:cNvPr>
          <p:cNvPicPr>
            <a:picLocks noGrp="1" noChangeAspect="1"/>
          </p:cNvPicPr>
          <p:nvPr>
            <p:ph idx="4294967295"/>
          </p:nvPr>
        </p:nvPicPr>
        <p:blipFill>
          <a:blip r:embed="rId3"/>
          <a:stretch>
            <a:fillRect/>
          </a:stretch>
        </p:blipFill>
        <p:spPr>
          <a:xfrm>
            <a:off x="734027" y="1825625"/>
            <a:ext cx="10551583"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sp>
        <p:nvSpPr>
          <p:cNvPr id="6" name="TextBox 5">
            <a:extLst>
              <a:ext uri="{FF2B5EF4-FFF2-40B4-BE49-F238E27FC236}">
                <a16:creationId xmlns:a16="http://schemas.microsoft.com/office/drawing/2014/main" id="{A0B926DB-B0AF-99F6-579B-3F52D2278051}"/>
              </a:ext>
            </a:extLst>
          </p:cNvPr>
          <p:cNvSpPr txBox="1"/>
          <p:nvPr/>
        </p:nvSpPr>
        <p:spPr>
          <a:xfrm>
            <a:off x="770011" y="1273629"/>
            <a:ext cx="8559046" cy="369332"/>
          </a:xfrm>
          <a:prstGeom prst="rect">
            <a:avLst/>
          </a:prstGeom>
          <a:noFill/>
        </p:spPr>
        <p:txBody>
          <a:bodyPr wrap="square" rtlCol="0">
            <a:spAutoFit/>
          </a:bodyPr>
          <a:lstStyle/>
          <a:p>
            <a:r>
              <a:rPr lang="en-US" dirty="0"/>
              <a:t>Pie chart with the most success ratio</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C6645815-1707-D9B5-62AA-66E0CAC0F31E}"/>
              </a:ext>
            </a:extLst>
          </p:cNvPr>
          <p:cNvPicPr>
            <a:picLocks noGrp="1" noChangeAspect="1"/>
          </p:cNvPicPr>
          <p:nvPr>
            <p:ph idx="4294967295"/>
          </p:nvPr>
        </p:nvPicPr>
        <p:blipFill>
          <a:blip r:embed="rId3"/>
          <a:stretch>
            <a:fillRect/>
          </a:stretch>
        </p:blipFill>
        <p:spPr>
          <a:xfrm>
            <a:off x="770011" y="1825625"/>
            <a:ext cx="10414662" cy="4351338"/>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1171618" cy="77852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a:p>
            <a:endParaRPr lang="en-US" dirty="0">
              <a:solidFill>
                <a:srgbClr val="0B49CB"/>
              </a:solidFill>
              <a:latin typeface="Abadi"/>
            </a:endParaRPr>
          </a:p>
        </p:txBody>
      </p:sp>
      <p:sp>
        <p:nvSpPr>
          <p:cNvPr id="6" name="TextBox 5">
            <a:extLst>
              <a:ext uri="{FF2B5EF4-FFF2-40B4-BE49-F238E27FC236}">
                <a16:creationId xmlns:a16="http://schemas.microsoft.com/office/drawing/2014/main" id="{2A3A2FC1-C4C8-8AEA-0B75-B8DAE9002F9E}"/>
              </a:ext>
            </a:extLst>
          </p:cNvPr>
          <p:cNvSpPr txBox="1"/>
          <p:nvPr/>
        </p:nvSpPr>
        <p:spPr>
          <a:xfrm>
            <a:off x="881743" y="1317171"/>
            <a:ext cx="8392886" cy="369332"/>
          </a:xfrm>
          <a:prstGeom prst="rect">
            <a:avLst/>
          </a:prstGeom>
          <a:noFill/>
        </p:spPr>
        <p:txBody>
          <a:bodyPr wrap="square" rtlCol="0">
            <a:spAutoFit/>
          </a:bodyPr>
          <a:lstStyle/>
          <a:p>
            <a:r>
              <a:rPr lang="en-US" dirty="0"/>
              <a:t>It is observed that low weighted payload has more success than heavy weighted payload</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9646C4B-766B-B9EB-D14F-2EF5E9B0B03A}"/>
              </a:ext>
            </a:extLst>
          </p:cNvPr>
          <p:cNvPicPr>
            <a:picLocks noChangeAspect="1"/>
          </p:cNvPicPr>
          <p:nvPr/>
        </p:nvPicPr>
        <p:blipFill>
          <a:blip r:embed="rId3"/>
          <a:stretch>
            <a:fillRect/>
          </a:stretch>
        </p:blipFill>
        <p:spPr>
          <a:xfrm>
            <a:off x="218137" y="2830287"/>
            <a:ext cx="11067474" cy="1726526"/>
          </a:xfrm>
          <a:prstGeom prst="rect">
            <a:avLst/>
          </a:prstGeom>
        </p:spPr>
      </p:pic>
      <p:sp>
        <p:nvSpPr>
          <p:cNvPr id="6" name="TextBox 5">
            <a:extLst>
              <a:ext uri="{FF2B5EF4-FFF2-40B4-BE49-F238E27FC236}">
                <a16:creationId xmlns:a16="http://schemas.microsoft.com/office/drawing/2014/main" id="{5E8E01BB-98FF-831A-53D6-3F01134F7689}"/>
              </a:ext>
            </a:extLst>
          </p:cNvPr>
          <p:cNvSpPr txBox="1"/>
          <p:nvPr/>
        </p:nvSpPr>
        <p:spPr>
          <a:xfrm>
            <a:off x="606725" y="1589661"/>
            <a:ext cx="7143903" cy="369332"/>
          </a:xfrm>
          <a:prstGeom prst="rect">
            <a:avLst/>
          </a:prstGeom>
          <a:noFill/>
        </p:spPr>
        <p:txBody>
          <a:bodyPr wrap="square" rtlCol="0">
            <a:spAutoFit/>
          </a:bodyPr>
          <a:lstStyle/>
          <a:p>
            <a:r>
              <a:rPr lang="en-US" dirty="0"/>
              <a:t>Below is the algorithm that has the best accuracy </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30087" cy="3603171"/>
          </a:xfrm>
          <a:prstGeom prst="rect">
            <a:avLst/>
          </a:prstGeom>
        </p:spPr>
        <p:txBody>
          <a:bodyPr>
            <a:normAutofit/>
          </a:bodyPr>
          <a:lstStyle/>
          <a:p>
            <a:pPr>
              <a:lnSpc>
                <a:spcPct val="100000"/>
              </a:lnSpc>
              <a:spcBef>
                <a:spcPts val="1400"/>
              </a:spcBef>
            </a:pPr>
            <a:r>
              <a:rPr lang="en-US" sz="1600" b="0" i="0" dirty="0">
                <a:solidFill>
                  <a:srgbClr val="374151"/>
                </a:solidFill>
                <a:effectLst/>
                <a:latin typeface="Söhne"/>
              </a:rPr>
              <a:t>The decision tree classifier's confusion matrix indicates that it can differentiate between the various classes. However, it has a significant issue with false positives, which refers to the classifier marking an unsuccessful landing as a successful one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EA97A28-D290-BB88-DCEE-06B3D634D7E9}"/>
              </a:ext>
            </a:extLst>
          </p:cNvPr>
          <p:cNvPicPr>
            <a:picLocks noChangeAspect="1"/>
          </p:cNvPicPr>
          <p:nvPr/>
        </p:nvPicPr>
        <p:blipFill>
          <a:blip r:embed="rId3"/>
          <a:stretch>
            <a:fillRect/>
          </a:stretch>
        </p:blipFill>
        <p:spPr>
          <a:xfrm>
            <a:off x="6391903" y="2587066"/>
            <a:ext cx="5168725" cy="384014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548160" cy="3415403"/>
          </a:xfrm>
          <a:prstGeom prst="rect">
            <a:avLst/>
          </a:prstGeom>
        </p:spPr>
        <p:txBody>
          <a:bodyPr>
            <a:normAutofit/>
          </a:bodyPr>
          <a:lstStyle/>
          <a:p>
            <a:pPr algn="l">
              <a:buFont typeface="Arial" panose="020B0604020202020204" pitchFamily="34" charset="0"/>
              <a:buChar char="•"/>
            </a:pPr>
            <a:r>
              <a:rPr lang="en-US" sz="2000" b="0" i="0" dirty="0">
                <a:solidFill>
                  <a:srgbClr val="374151"/>
                </a:solidFill>
                <a:effectLst/>
              </a:rPr>
              <a:t>There is a positive correlation between the number of flights at a launch site and the success rate.</a:t>
            </a:r>
          </a:p>
          <a:p>
            <a:pPr algn="l">
              <a:buFont typeface="Arial" panose="020B0604020202020204" pitchFamily="34" charset="0"/>
              <a:buChar char="•"/>
            </a:pPr>
            <a:r>
              <a:rPr lang="en-US" sz="2000" b="0" i="0" dirty="0">
                <a:solidFill>
                  <a:srgbClr val="374151"/>
                </a:solidFill>
                <a:effectLst/>
              </a:rPr>
              <a:t>The launch success rate has been increasing since 2013 up until 2020.</a:t>
            </a:r>
          </a:p>
          <a:p>
            <a:pPr algn="l">
              <a:buFont typeface="Arial" panose="020B0604020202020204" pitchFamily="34" charset="0"/>
              <a:buChar char="•"/>
            </a:pPr>
            <a:r>
              <a:rPr lang="en-US" sz="2000" b="0" i="0" dirty="0">
                <a:solidFill>
                  <a:srgbClr val="374151"/>
                </a:solidFill>
                <a:effectLst/>
              </a:rPr>
              <a:t>Orbits such as ES-L1, GEO, HEO, SSO, and VLEO had the highest success rates.</a:t>
            </a:r>
          </a:p>
          <a:p>
            <a:pPr algn="l">
              <a:buFont typeface="Arial" panose="020B0604020202020204" pitchFamily="34" charset="0"/>
              <a:buChar char="•"/>
            </a:pPr>
            <a:r>
              <a:rPr lang="en-US" sz="2000" b="0" i="0" dirty="0">
                <a:solidFill>
                  <a:srgbClr val="374151"/>
                </a:solidFill>
                <a:effectLst/>
              </a:rPr>
              <a:t>Among all launch sites, KSC LC-39A had the highest number of successful launches.</a:t>
            </a:r>
          </a:p>
          <a:p>
            <a:pPr algn="l">
              <a:buFont typeface="Arial" panose="020B0604020202020204" pitchFamily="34" charset="0"/>
              <a:buChar char="•"/>
            </a:pPr>
            <a:r>
              <a:rPr lang="en-US" sz="2000" b="0" i="0" dirty="0">
                <a:solidFill>
                  <a:srgbClr val="374151"/>
                </a:solidFill>
                <a:effectLst/>
              </a:rPr>
              <a:t>The Decision tree classifier was found to be the most effective machine learning algorithm for this particular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t>
            </a:r>
            <a:r>
              <a:rPr lang="en-US" sz="7600" dirty="0" err="1">
                <a:solidFill>
                  <a:schemeClr val="bg2">
                    <a:lumMod val="50000"/>
                  </a:schemeClr>
                </a:solidFill>
                <a:latin typeface="Abadi"/>
              </a:rPr>
              <a:t>Webscarping</a:t>
            </a:r>
            <a:r>
              <a:rPr lang="en-US" sz="7600" dirty="0">
                <a:solidFill>
                  <a:schemeClr val="bg2">
                    <a:lumMod val="50000"/>
                  </a:schemeClr>
                </a:solidFill>
                <a:latin typeface="Abadi"/>
              </a:rPr>
              <a:t> and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used for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 API was utilized to collect data through a GET request. The response content was decoded as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using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and then transformed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Following this, the data was cleaned and any missing values were identified and subsequently filled in. Additionally,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was utilized for web scraping from Wikipedia to extract Falcon 9 launch records. The aim was to extract the launch records as an HTML table, parse the table, and convert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subsequent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Here’s the link: https://eu-de.dataplatform.cloud.ibm.com/analytics/notebooks/v2/84670413-8139-4458-8e7d-edbc2ece9368/view?projectid=d6587a5a-40d8-46d6-b04a-2a562a733026&amp;context=cpdaas</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540A336-B7AF-D14D-C1D8-A07E63837CF0}"/>
              </a:ext>
            </a:extLst>
          </p:cNvPr>
          <p:cNvPicPr>
            <a:picLocks noChangeAspect="1"/>
          </p:cNvPicPr>
          <p:nvPr/>
        </p:nvPicPr>
        <p:blipFill>
          <a:blip r:embed="rId3"/>
          <a:stretch>
            <a:fillRect/>
          </a:stretch>
        </p:blipFill>
        <p:spPr>
          <a:xfrm>
            <a:off x="5764928" y="1954519"/>
            <a:ext cx="6195597" cy="367315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606046" cy="411865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utilized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for web scraping to extract Falcon 9 launch records. After extracting the data, we parsed the table and transformed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Here’s the link</a:t>
            </a:r>
            <a:r>
              <a:rPr lang="en-US" sz="1600" dirty="0">
                <a:solidFill>
                  <a:schemeClr val="accent3">
                    <a:lumMod val="25000"/>
                  </a:schemeClr>
                </a:solidFill>
                <a:latin typeface="Abadi" panose="020B0604020104020204" pitchFamily="34" charset="0"/>
              </a:rPr>
              <a:t>: https://eu-de.dataplatform.cloud.ibm.com/analytics/notebooks/v2/84670413-8139-4458-8e7d-edbc2ece9368/view?projectid=d6587a5a-40d8-46d6-b04a-2a562a733026&amp;context=cpdaas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938D42D-C780-FA0A-7F08-BD9D146B3A21}"/>
              </a:ext>
            </a:extLst>
          </p:cNvPr>
          <p:cNvPicPr>
            <a:picLocks noChangeAspect="1"/>
          </p:cNvPicPr>
          <p:nvPr/>
        </p:nvPicPr>
        <p:blipFill>
          <a:blip r:embed="rId3"/>
          <a:stretch>
            <a:fillRect/>
          </a:stretch>
        </p:blipFill>
        <p:spPr>
          <a:xfrm>
            <a:off x="4762241" y="1955575"/>
            <a:ext cx="7218245" cy="274712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purl.org/dc/elements/1.1/"/>
    <ds:schemaRef ds:uri="http://schemas.microsoft.com/office/2006/documentManagement/types"/>
    <ds:schemaRef ds:uri="http://purl.org/dc/terms/"/>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f80a141d-92ca-4d3d-9308-f7e7b1d44ce8"/>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642</TotalTime>
  <Words>1803</Words>
  <Application>Microsoft Office PowerPoint</Application>
  <PresentationFormat>Widescreen</PresentationFormat>
  <Paragraphs>170</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Ahmed T</cp:lastModifiedBy>
  <cp:revision>227</cp:revision>
  <dcterms:created xsi:type="dcterms:W3CDTF">2021-04-29T18:58:34Z</dcterms:created>
  <dcterms:modified xsi:type="dcterms:W3CDTF">2023-02-27T01:54:10Z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